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8" r:id="rId13"/>
    <p:sldId id="267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40CF"/>
    <a:srgbClr val="FFD042"/>
    <a:srgbClr val="FFDB70"/>
    <a:srgbClr val="F0C954"/>
    <a:srgbClr val="E8B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326077-3346-4375-9590-049122FAE64E}" v="5750" dt="2022-10-06T03:32:35.2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74" d="100"/>
          <a:sy n="74" d="100"/>
        </p:scale>
        <p:origin x="414" y="-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14.11.2022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xmlns="" id="{0D6DDA4A-D377-3542-F75B-F5352AD632A5}"/>
              </a:ext>
            </a:extLst>
          </p:cNvPr>
          <p:cNvSpPr/>
          <p:nvPr/>
        </p:nvSpPr>
        <p:spPr>
          <a:xfrm>
            <a:off x="0" y="-1361"/>
            <a:ext cx="12191999" cy="6857999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b="1" dirty="0">
              <a:solidFill>
                <a:srgbClr val="000000"/>
              </a:solidFill>
              <a:latin typeface="Franklin Gothic"/>
              <a:ea typeface="Verdana"/>
            </a:endParaRPr>
          </a:p>
        </p:txBody>
      </p:sp>
      <p:sp>
        <p:nvSpPr>
          <p:cNvPr id="5" name="Paralelogramo 4">
            <a:extLst>
              <a:ext uri="{FF2B5EF4-FFF2-40B4-BE49-F238E27FC236}">
                <a16:creationId xmlns:a16="http://schemas.microsoft.com/office/drawing/2014/main" xmlns="" id="{B9FCE7E7-E6A6-0531-E698-8AA26C429CED}"/>
              </a:ext>
            </a:extLst>
          </p:cNvPr>
          <p:cNvSpPr/>
          <p:nvPr/>
        </p:nvSpPr>
        <p:spPr>
          <a:xfrm>
            <a:off x="0" y="13372"/>
            <a:ext cx="6810947" cy="6857998"/>
          </a:xfrm>
          <a:prstGeom prst="parallelogram">
            <a:avLst/>
          </a:prstGeom>
          <a:solidFill>
            <a:srgbClr val="9140CF"/>
          </a:soli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600" b="1" dirty="0">
                <a:solidFill>
                  <a:srgbClr val="FFFFFF"/>
                </a:solidFill>
                <a:latin typeface="Franklin Gothic"/>
                <a:ea typeface="MS Gothic"/>
                <a:cs typeface="Lucida Sans Unicode"/>
              </a:rPr>
              <a:t>                         </a:t>
            </a:r>
          </a:p>
          <a:p>
            <a:pPr algn="ctr"/>
            <a:r>
              <a:rPr lang="pt-BR" sz="6600" b="1" dirty="0">
                <a:solidFill>
                  <a:srgbClr val="FFFFFF"/>
                </a:solidFill>
                <a:latin typeface="Franklin Gothic"/>
                <a:ea typeface="MS Gothic"/>
                <a:cs typeface="Lucida Sans Unicode"/>
              </a:rPr>
              <a:t> </a:t>
            </a:r>
            <a:r>
              <a:rPr lang="pt-BR" sz="6600" b="1" dirty="0" smtClean="0">
                <a:solidFill>
                  <a:srgbClr val="FFFFFF"/>
                </a:solidFill>
                <a:latin typeface="Franklin Gothic"/>
                <a:ea typeface="MS Gothic"/>
                <a:cs typeface="Lucida Sans Unicode"/>
              </a:rPr>
              <a:t>MISSING</a:t>
            </a:r>
            <a:br>
              <a:rPr lang="pt-BR" sz="6600" b="1" dirty="0" smtClean="0">
                <a:solidFill>
                  <a:srgbClr val="FFFFFF"/>
                </a:solidFill>
                <a:latin typeface="Franklin Gothic"/>
                <a:ea typeface="MS Gothic"/>
                <a:cs typeface="Lucida Sans Unicode"/>
              </a:rPr>
            </a:br>
            <a:r>
              <a:rPr lang="pt-BR" sz="9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  <a:ea typeface="MS Gothic"/>
                <a:cs typeface="Lucida Sans Unicode"/>
              </a:rPr>
              <a:t>TAPES</a:t>
            </a:r>
            <a:endParaRPr lang="pt-BR" sz="6600" b="1" dirty="0">
              <a:solidFill>
                <a:schemeClr val="tx1">
                  <a:lumMod val="85000"/>
                  <a:lumOff val="15000"/>
                </a:schemeClr>
              </a:solidFill>
              <a:latin typeface="Franklin Gothic"/>
              <a:ea typeface="MS Gothic"/>
              <a:cs typeface="Lucida Sans Unicode"/>
            </a:endParaRPr>
          </a:p>
          <a:p>
            <a:pPr algn="ctr"/>
            <a:endParaRPr lang="pt-BR" sz="8800" b="1" dirty="0">
              <a:solidFill>
                <a:srgbClr val="FFFFFF"/>
              </a:solidFill>
              <a:latin typeface="Franklin Gothic"/>
              <a:ea typeface="MS Gothic"/>
              <a:cs typeface="Lucida Sans Unicode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A4687148-DC93-A736-BA0F-FCD5DEB44529}"/>
              </a:ext>
            </a:extLst>
          </p:cNvPr>
          <p:cNvSpPr txBox="1"/>
          <p:nvPr/>
        </p:nvSpPr>
        <p:spPr>
          <a:xfrm>
            <a:off x="7121072" y="453571"/>
            <a:ext cx="408214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BR" sz="2400" b="1" dirty="0">
              <a:solidFill>
                <a:schemeClr val="bg1"/>
              </a:solidFill>
              <a:latin typeface="Franklin Gothic"/>
              <a:cs typeface="Calibri"/>
            </a:endParaRPr>
          </a:p>
          <a:p>
            <a:endParaRPr lang="pt-BR" sz="2400" b="1" dirty="0">
              <a:solidFill>
                <a:schemeClr val="bg1"/>
              </a:solidFill>
              <a:latin typeface="Franklin Gothic"/>
              <a:cs typeface="Calibri"/>
            </a:endParaRPr>
          </a:p>
          <a:p>
            <a:endParaRPr lang="pt-BR" sz="2000" b="1" dirty="0">
              <a:solidFill>
                <a:schemeClr val="bg1"/>
              </a:solidFill>
              <a:latin typeface="Franklin Gothic"/>
              <a:cs typeface="Calibri"/>
            </a:endParaRPr>
          </a:p>
          <a:p>
            <a:endParaRPr lang="pt-BR" sz="2000" b="1" dirty="0">
              <a:solidFill>
                <a:schemeClr val="bg1"/>
              </a:solidFill>
              <a:latin typeface="Franklin Gothic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75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xmlns="" id="{B12C180E-0263-D370-7168-946B1D23AA2E}"/>
              </a:ext>
            </a:extLst>
          </p:cNvPr>
          <p:cNvSpPr/>
          <p:nvPr/>
        </p:nvSpPr>
        <p:spPr>
          <a:xfrm>
            <a:off x="-3627" y="-3628"/>
            <a:ext cx="12228284" cy="68579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262626"/>
              </a:solidFill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D03BD7D5-ECF0-EBEB-71C4-6407A33E6FC4}"/>
              </a:ext>
            </a:extLst>
          </p:cNvPr>
          <p:cNvSpPr/>
          <p:nvPr/>
        </p:nvSpPr>
        <p:spPr>
          <a:xfrm>
            <a:off x="7589157" y="-3628"/>
            <a:ext cx="4635500" cy="6857999"/>
          </a:xfrm>
          <a:prstGeom prst="rect">
            <a:avLst/>
          </a:prstGeom>
          <a:solidFill>
            <a:srgbClr val="9140CF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CB28797E-5DEC-D31C-1187-7AB6C2130423}"/>
              </a:ext>
            </a:extLst>
          </p:cNvPr>
          <p:cNvSpPr txBox="1"/>
          <p:nvPr/>
        </p:nvSpPr>
        <p:spPr>
          <a:xfrm>
            <a:off x="7846785" y="290285"/>
            <a:ext cx="4599214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sz="6600" b="1" dirty="0">
              <a:solidFill>
                <a:srgbClr val="000000"/>
              </a:solidFill>
              <a:latin typeface="Franklin Gothic"/>
            </a:endParaRPr>
          </a:p>
          <a:p>
            <a:endParaRPr lang="pt-BR" sz="7200" b="1" dirty="0">
              <a:solidFill>
                <a:schemeClr val="bg1"/>
              </a:solidFill>
              <a:latin typeface="Franklin Gothic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BAD18C6F-0FFE-9C03-0F60-04E98E717BCD}"/>
              </a:ext>
            </a:extLst>
          </p:cNvPr>
          <p:cNvSpPr/>
          <p:nvPr/>
        </p:nvSpPr>
        <p:spPr>
          <a:xfrm>
            <a:off x="7344228" y="-3629"/>
            <a:ext cx="244928" cy="6857999"/>
          </a:xfrm>
          <a:prstGeom prst="rect">
            <a:avLst/>
          </a:prstGeom>
          <a:solidFill>
            <a:srgbClr val="914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20E35A66-231B-C2A1-CCAA-0ED46DDF7D98}"/>
              </a:ext>
            </a:extLst>
          </p:cNvPr>
          <p:cNvSpPr txBox="1"/>
          <p:nvPr/>
        </p:nvSpPr>
        <p:spPr>
          <a:xfrm>
            <a:off x="7466692" y="0"/>
            <a:ext cx="5000072" cy="68634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O site contará com um sistema de </a:t>
            </a:r>
            <a:r>
              <a:rPr lang="pt-BR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STREAMING</a:t>
            </a:r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, onde os  </a:t>
            </a:r>
            <a:r>
              <a:rPr lang="pt-BR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DEZ</a:t>
            </a:r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 </a:t>
            </a:r>
            <a:r>
              <a:rPr lang="pt-BR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PROJETOS</a:t>
            </a:r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 que mais forem bem avaliados entrarão para o </a:t>
            </a:r>
            <a:r>
              <a:rPr lang="pt-BR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CATÁLOGO</a:t>
            </a:r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 do mês. </a:t>
            </a:r>
          </a:p>
        </p:txBody>
      </p:sp>
      <p:pic>
        <p:nvPicPr>
          <p:cNvPr id="2" name="Imagem 9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xmlns="" id="{8DC9734D-5BE2-D510-AEAF-7C6F36F1A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043" y="654493"/>
            <a:ext cx="5355771" cy="542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63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xmlns="" id="{B12C180E-0263-D370-7168-946B1D23AA2E}"/>
              </a:ext>
            </a:extLst>
          </p:cNvPr>
          <p:cNvSpPr/>
          <p:nvPr/>
        </p:nvSpPr>
        <p:spPr>
          <a:xfrm>
            <a:off x="-3627" y="-3628"/>
            <a:ext cx="12228284" cy="68579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D03BD7D5-ECF0-EBEB-71C4-6407A33E6FC4}"/>
              </a:ext>
            </a:extLst>
          </p:cNvPr>
          <p:cNvSpPr/>
          <p:nvPr/>
        </p:nvSpPr>
        <p:spPr>
          <a:xfrm>
            <a:off x="7552871" y="-3628"/>
            <a:ext cx="4635500" cy="6857999"/>
          </a:xfrm>
          <a:prstGeom prst="rect">
            <a:avLst/>
          </a:prstGeom>
          <a:solidFill>
            <a:srgbClr val="9140CF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CB28797E-5DEC-D31C-1187-7AB6C2130423}"/>
              </a:ext>
            </a:extLst>
          </p:cNvPr>
          <p:cNvSpPr txBox="1"/>
          <p:nvPr/>
        </p:nvSpPr>
        <p:spPr>
          <a:xfrm>
            <a:off x="7846785" y="290285"/>
            <a:ext cx="4599214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sz="6600" b="1" dirty="0">
              <a:solidFill>
                <a:srgbClr val="000000"/>
              </a:solidFill>
              <a:latin typeface="Franklin Gothic"/>
            </a:endParaRPr>
          </a:p>
          <a:p>
            <a:endParaRPr lang="pt-BR" sz="7200" b="1" dirty="0">
              <a:solidFill>
                <a:schemeClr val="bg1"/>
              </a:solidFill>
              <a:latin typeface="Franklin Gothic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BAD18C6F-0FFE-9C03-0F60-04E98E717BCD}"/>
              </a:ext>
            </a:extLst>
          </p:cNvPr>
          <p:cNvSpPr/>
          <p:nvPr/>
        </p:nvSpPr>
        <p:spPr>
          <a:xfrm>
            <a:off x="7344228" y="-3629"/>
            <a:ext cx="244928" cy="6857999"/>
          </a:xfrm>
          <a:prstGeom prst="rect">
            <a:avLst/>
          </a:prstGeom>
          <a:solidFill>
            <a:srgbClr val="914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20E35A66-231B-C2A1-CCAA-0ED46DDF7D98}"/>
              </a:ext>
            </a:extLst>
          </p:cNvPr>
          <p:cNvSpPr txBox="1"/>
          <p:nvPr/>
        </p:nvSpPr>
        <p:spPr>
          <a:xfrm>
            <a:off x="7556499" y="172356"/>
            <a:ext cx="4544785" cy="61863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O produtor ficaria</a:t>
            </a:r>
          </a:p>
          <a:p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Com </a:t>
            </a:r>
            <a:r>
              <a:rPr lang="pt-BR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92,5%</a:t>
            </a:r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 do dinheiro arrecadado da campanha + </a:t>
            </a:r>
            <a:r>
              <a:rPr lang="pt-BR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15% </a:t>
            </a:r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do sistema de </a:t>
            </a:r>
            <a:r>
              <a:rPr lang="pt-BR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STREAMING</a:t>
            </a:r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, caso seu projeto fosse indicado.</a:t>
            </a:r>
          </a:p>
        </p:txBody>
      </p:sp>
      <p:pic>
        <p:nvPicPr>
          <p:cNvPr id="7" name="Imagem 8" descr="Gráfico, Gráfico de explosão solar&#10;&#10;Descrição gerada automaticamente">
            <a:extLst>
              <a:ext uri="{FF2B5EF4-FFF2-40B4-BE49-F238E27FC236}">
                <a16:creationId xmlns:a16="http://schemas.microsoft.com/office/drawing/2014/main" xmlns="" id="{9A7A8207-D06C-1D36-1892-BE93220EF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43" y="1377302"/>
            <a:ext cx="3523342" cy="3776824"/>
          </a:xfrm>
          <a:prstGeom prst="rect">
            <a:avLst/>
          </a:prstGeom>
        </p:spPr>
      </p:pic>
      <p:pic>
        <p:nvPicPr>
          <p:cNvPr id="9" name="Imagem 9" descr="Gráfico, Gráfico de explosão solar&#10;&#10;Descrição gerada automaticamente">
            <a:extLst>
              <a:ext uri="{FF2B5EF4-FFF2-40B4-BE49-F238E27FC236}">
                <a16:creationId xmlns:a16="http://schemas.microsoft.com/office/drawing/2014/main" xmlns="" id="{97DE2FDF-AFFB-A586-DC87-F6D443050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399" y="1380316"/>
            <a:ext cx="3686626" cy="377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09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xmlns="" id="{B12C180E-0263-D370-7168-946B1D23AA2E}"/>
              </a:ext>
            </a:extLst>
          </p:cNvPr>
          <p:cNvSpPr/>
          <p:nvPr/>
        </p:nvSpPr>
        <p:spPr>
          <a:xfrm>
            <a:off x="-59332" y="0"/>
            <a:ext cx="12228284" cy="6857999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5400" b="1" dirty="0" smtClean="0">
                <a:solidFill>
                  <a:schemeClr val="bg1"/>
                </a:solidFill>
              </a:rPr>
              <a:t>Um breve modelo do site :</a:t>
            </a:r>
            <a:endParaRPr lang="pt-BR" sz="5400" b="1" dirty="0">
              <a:solidFill>
                <a:schemeClr val="bg1"/>
              </a:solidFill>
            </a:endParaRPr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45143"/>
            <a:ext cx="10217187" cy="4834850"/>
          </a:xfrm>
        </p:spPr>
      </p:pic>
    </p:spTree>
    <p:extLst>
      <p:ext uri="{BB962C8B-B14F-4D97-AF65-F5344CB8AC3E}">
        <p14:creationId xmlns:p14="http://schemas.microsoft.com/office/powerpoint/2010/main" val="1967454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xmlns="" id="{B12C180E-0263-D370-7168-946B1D23AA2E}"/>
              </a:ext>
            </a:extLst>
          </p:cNvPr>
          <p:cNvSpPr/>
          <p:nvPr/>
        </p:nvSpPr>
        <p:spPr>
          <a:xfrm>
            <a:off x="-59332" y="0"/>
            <a:ext cx="12228284" cy="6857999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Fluxograma: Dados 5">
            <a:extLst>
              <a:ext uri="{FF2B5EF4-FFF2-40B4-BE49-F238E27FC236}">
                <a16:creationId xmlns:a16="http://schemas.microsoft.com/office/drawing/2014/main" xmlns="" id="{8289818B-E292-EF1E-8C07-0125E790A753}"/>
              </a:ext>
            </a:extLst>
          </p:cNvPr>
          <p:cNvSpPr/>
          <p:nvPr/>
        </p:nvSpPr>
        <p:spPr>
          <a:xfrm>
            <a:off x="6096000" y="1"/>
            <a:ext cx="6096000" cy="6857999"/>
          </a:xfrm>
          <a:prstGeom prst="flowChartInputOutput">
            <a:avLst/>
          </a:prstGeom>
          <a:solidFill>
            <a:srgbClr val="9140CF"/>
          </a:solidFill>
          <a:ln>
            <a:solidFill>
              <a:srgbClr val="914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5400" b="1" dirty="0">
                <a:solidFill>
                  <a:schemeClr val="bg1"/>
                </a:solidFill>
              </a:rPr>
              <a:t> Obrigado por assistir  </a:t>
            </a:r>
            <a:endParaRPr lang="pt-BR" sz="5400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270087" y="1027906"/>
            <a:ext cx="4898865" cy="6743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4000" b="1" dirty="0" smtClean="0">
                <a:solidFill>
                  <a:schemeClr val="bg1"/>
                </a:solidFill>
                <a:latin typeface="Franklin Gothic"/>
                <a:cs typeface="Calibri"/>
              </a:rPr>
              <a:t>ALUNOS :</a:t>
            </a:r>
          </a:p>
          <a:p>
            <a:pPr marL="0" indent="0">
              <a:buNone/>
            </a:pPr>
            <a:endParaRPr lang="pt-BR" dirty="0">
              <a:solidFill>
                <a:schemeClr val="bg1"/>
              </a:solidFill>
            </a:endParaRPr>
          </a:p>
          <a:p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"/>
                <a:cs typeface="Calibri"/>
              </a:rPr>
              <a:t>Guilherme </a:t>
            </a:r>
            <a:r>
              <a:rPr lang="pt-BR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"/>
                <a:cs typeface="Calibri"/>
              </a:rPr>
              <a:t>Yago</a:t>
            </a:r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"/>
                <a:cs typeface="Calibri"/>
              </a:rPr>
              <a:t> Valente</a:t>
            </a:r>
          </a:p>
          <a:p>
            <a:r>
              <a:rPr lang="pt-BR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"/>
                <a:cs typeface="Calibri"/>
              </a:rPr>
              <a:t>Filype</a:t>
            </a:r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"/>
                <a:cs typeface="Calibri"/>
              </a:rPr>
              <a:t> Ottoni Coelho</a:t>
            </a:r>
          </a:p>
          <a:p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"/>
                <a:cs typeface="Calibri"/>
              </a:rPr>
              <a:t>Lucas Emanuel Von </a:t>
            </a:r>
            <a:r>
              <a:rPr lang="pt-BR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"/>
                <a:cs typeface="Calibri"/>
              </a:rPr>
              <a:t>Lohrmann</a:t>
            </a:r>
            <a:endParaRPr lang="pt-B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"/>
              <a:cs typeface="Calibri"/>
            </a:endParaRPr>
          </a:p>
          <a:p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"/>
                <a:cs typeface="Calibri"/>
              </a:rPr>
              <a:t>Lucas Carvalho da Silveira</a:t>
            </a:r>
          </a:p>
          <a:p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"/>
                <a:cs typeface="Calibri"/>
              </a:rPr>
              <a:t>Eduardo Coelho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20305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25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xmlns="" id="{26F31580-1BAA-AC5E-E5AC-6492DDC2035B}"/>
              </a:ext>
            </a:extLst>
          </p:cNvPr>
          <p:cNvSpPr/>
          <p:nvPr/>
        </p:nvSpPr>
        <p:spPr>
          <a:xfrm>
            <a:off x="-3628" y="-3628"/>
            <a:ext cx="12191999" cy="6857999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Fluxograma: Dados 4">
            <a:extLst>
              <a:ext uri="{FF2B5EF4-FFF2-40B4-BE49-F238E27FC236}">
                <a16:creationId xmlns:a16="http://schemas.microsoft.com/office/drawing/2014/main" xmlns="" id="{8289818B-E292-EF1E-8C07-0125E790A753}"/>
              </a:ext>
            </a:extLst>
          </p:cNvPr>
          <p:cNvSpPr/>
          <p:nvPr/>
        </p:nvSpPr>
        <p:spPr>
          <a:xfrm>
            <a:off x="6096000" y="-25563"/>
            <a:ext cx="6096000" cy="6857999"/>
          </a:xfrm>
          <a:prstGeom prst="flowChartInputOutput">
            <a:avLst/>
          </a:prstGeom>
          <a:solidFill>
            <a:srgbClr val="9140CF"/>
          </a:solidFill>
          <a:ln>
            <a:solidFill>
              <a:srgbClr val="914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xmlns="" id="{40F8EFD8-A2AE-678E-6F3F-642AED815992}"/>
              </a:ext>
            </a:extLst>
          </p:cNvPr>
          <p:cNvSpPr txBox="1"/>
          <p:nvPr/>
        </p:nvSpPr>
        <p:spPr>
          <a:xfrm>
            <a:off x="7043351" y="961570"/>
            <a:ext cx="4168934" cy="49244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5400" b="1" dirty="0">
                <a:solidFill>
                  <a:schemeClr val="bg1"/>
                </a:solidFill>
                <a:latin typeface="Franklin Gothic"/>
              </a:rPr>
              <a:t>O que é?</a:t>
            </a:r>
          </a:p>
          <a:p>
            <a:r>
              <a:rPr lang="pt-BR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MISSING TAPES</a:t>
            </a:r>
          </a:p>
          <a:p>
            <a:r>
              <a:rPr lang="pt-BR" sz="3200" b="1" dirty="0">
                <a:solidFill>
                  <a:schemeClr val="bg1"/>
                </a:solidFill>
                <a:latin typeface="Franklin Gothic"/>
              </a:rPr>
              <a:t>É um serviço de </a:t>
            </a:r>
            <a:r>
              <a:rPr lang="pt-B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STREAMING</a:t>
            </a:r>
          </a:p>
          <a:p>
            <a:endParaRPr lang="pt-BR" sz="3200" b="1" dirty="0">
              <a:solidFill>
                <a:schemeClr val="bg1"/>
              </a:solidFill>
              <a:latin typeface="Franklin Gothic"/>
            </a:endParaRPr>
          </a:p>
          <a:p>
            <a:r>
              <a:rPr lang="pt-BR" sz="3200" b="1" dirty="0">
                <a:solidFill>
                  <a:schemeClr val="bg1"/>
                </a:solidFill>
                <a:latin typeface="Franklin Gothic"/>
              </a:rPr>
              <a:t>Com a adição de um Sistema de </a:t>
            </a:r>
            <a:r>
              <a:rPr lang="pt-B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CROWDFUNDING</a:t>
            </a:r>
          </a:p>
          <a:p>
            <a:endParaRPr lang="pt-BR" sz="3200" b="1" dirty="0">
              <a:solidFill>
                <a:schemeClr val="bg1"/>
              </a:solidFill>
              <a:latin typeface="Franklin Gothic"/>
            </a:endParaRPr>
          </a:p>
        </p:txBody>
      </p:sp>
      <p:pic>
        <p:nvPicPr>
          <p:cNvPr id="13" name="Imagem 13" descr="Uma imagem contendo água, cama, homem, olhando&#10;&#10;Descrição gerada automaticamente">
            <a:extLst>
              <a:ext uri="{FF2B5EF4-FFF2-40B4-BE49-F238E27FC236}">
                <a16:creationId xmlns:a16="http://schemas.microsoft.com/office/drawing/2014/main" xmlns="" id="{17966CCC-40F3-2294-5C8D-0FAC201A6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4158"/>
            <a:ext cx="10083114" cy="689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7565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xmlns="" id="{2CA178DA-8FA7-134F-7F0B-935AF206078F}"/>
              </a:ext>
            </a:extLst>
          </p:cNvPr>
          <p:cNvSpPr/>
          <p:nvPr/>
        </p:nvSpPr>
        <p:spPr>
          <a:xfrm>
            <a:off x="-3628" y="-3628"/>
            <a:ext cx="12191999" cy="6857999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riângulo Retângulo 4">
            <a:extLst>
              <a:ext uri="{FF2B5EF4-FFF2-40B4-BE49-F238E27FC236}">
                <a16:creationId xmlns:a16="http://schemas.microsoft.com/office/drawing/2014/main" xmlns="" id="{24B05804-2832-1BD4-14AC-E7F9526E24F5}"/>
              </a:ext>
            </a:extLst>
          </p:cNvPr>
          <p:cNvSpPr/>
          <p:nvPr/>
        </p:nvSpPr>
        <p:spPr>
          <a:xfrm>
            <a:off x="3175" y="3176"/>
            <a:ext cx="9379856" cy="6857998"/>
          </a:xfrm>
          <a:prstGeom prst="rtTriangle">
            <a:avLst/>
          </a:prstGeom>
          <a:solidFill>
            <a:srgbClr val="9140CF"/>
          </a:solidFill>
          <a:ln>
            <a:solidFill>
              <a:srgbClr val="914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6" descr="Torre alta em frente a água&#10;&#10;Descrição gerada automaticamente">
            <a:extLst>
              <a:ext uri="{FF2B5EF4-FFF2-40B4-BE49-F238E27FC236}">
                <a16:creationId xmlns:a16="http://schemas.microsoft.com/office/drawing/2014/main" xmlns="" id="{1D7917CB-30CB-E9D3-C4AB-1EBB8F980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0621" y="-13810"/>
            <a:ext cx="12258427" cy="6868181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xmlns="" id="{55DE6ECA-82F1-FA28-0298-26B516A18486}"/>
              </a:ext>
            </a:extLst>
          </p:cNvPr>
          <p:cNvSpPr txBox="1"/>
          <p:nvPr/>
        </p:nvSpPr>
        <p:spPr>
          <a:xfrm>
            <a:off x="330340" y="3432175"/>
            <a:ext cx="7821987" cy="48936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  <a:cs typeface="Calibri"/>
              </a:rPr>
              <a:t>O</a:t>
            </a:r>
            <a:r>
              <a:rPr lang="pt-BR" sz="2400" b="1" dirty="0">
                <a:latin typeface="Franklin Gothic"/>
                <a:cs typeface="Calibri"/>
              </a:rPr>
              <a:t> </a:t>
            </a:r>
            <a:r>
              <a:rPr lang="pt-BR" sz="2400" b="1" dirty="0">
                <a:solidFill>
                  <a:schemeClr val="bg1"/>
                </a:solidFill>
                <a:latin typeface="Franklin Gothic"/>
                <a:cs typeface="Calibri"/>
              </a:rPr>
              <a:t>PROJETO</a:t>
            </a:r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  <a:cs typeface="Calibri"/>
              </a:rPr>
              <a:t> também permite,</a:t>
            </a:r>
            <a:endParaRPr lang="pt-BR" sz="1600" dirty="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  <a:cs typeface="Calibri"/>
              </a:rPr>
              <a:t>Por meio do</a:t>
            </a:r>
            <a:r>
              <a:rPr lang="pt-BR" sz="2400" b="1" dirty="0">
                <a:solidFill>
                  <a:schemeClr val="bg1"/>
                </a:solidFill>
                <a:latin typeface="Franklin Gothic"/>
                <a:cs typeface="Calibri"/>
              </a:rPr>
              <a:t> CROWDFUNDING</a:t>
            </a:r>
          </a:p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  <a:cs typeface="Calibri"/>
              </a:rPr>
              <a:t>Que</a:t>
            </a:r>
            <a:r>
              <a:rPr lang="pt-BR" sz="2400" b="1" dirty="0">
                <a:solidFill>
                  <a:schemeClr val="bg1"/>
                </a:solidFill>
                <a:latin typeface="Franklin Gothic"/>
                <a:cs typeface="Calibri"/>
              </a:rPr>
              <a:t> DIRETORES EMERGENTES</a:t>
            </a:r>
          </a:p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  <a:cs typeface="Calibri"/>
              </a:rPr>
              <a:t>Possam nutrir a necessidade</a:t>
            </a:r>
          </a:p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  <a:cs typeface="Calibri"/>
              </a:rPr>
              <a:t>Cada vez mais ativa no</a:t>
            </a:r>
            <a:r>
              <a:rPr lang="pt-BR" sz="2400" b="1" dirty="0">
                <a:latin typeface="Franklin Gothic"/>
                <a:cs typeface="Calibri"/>
              </a:rPr>
              <a:t> </a:t>
            </a:r>
            <a:r>
              <a:rPr lang="pt-BR" sz="2400" b="1" dirty="0">
                <a:solidFill>
                  <a:schemeClr val="bg1"/>
                </a:solidFill>
                <a:latin typeface="Franklin Gothic"/>
                <a:cs typeface="Calibri"/>
              </a:rPr>
              <a:t>MERCADO</a:t>
            </a:r>
            <a:r>
              <a:rPr lang="pt-BR" sz="2400" b="1" dirty="0">
                <a:latin typeface="Franklin Gothic"/>
                <a:cs typeface="Calibri"/>
              </a:rPr>
              <a:t>.</a:t>
            </a:r>
          </a:p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  <a:cs typeface="Calibri"/>
              </a:rPr>
              <a:t>Além de servir como </a:t>
            </a:r>
          </a:p>
          <a:p>
            <a:r>
              <a:rPr lang="pt-BR" sz="2400" b="1" dirty="0">
                <a:solidFill>
                  <a:schemeClr val="bg1"/>
                </a:solidFill>
                <a:latin typeface="Franklin Gothic"/>
                <a:cs typeface="Calibri"/>
              </a:rPr>
              <a:t>PORTIFÓLIO PROFISSIONAL </a:t>
            </a:r>
          </a:p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  <a:cs typeface="Calibri"/>
              </a:rPr>
              <a:t>Aos estudantes de</a:t>
            </a:r>
            <a:r>
              <a:rPr lang="pt-BR" sz="2400" b="1" dirty="0">
                <a:solidFill>
                  <a:srgbClr val="000000"/>
                </a:solidFill>
                <a:latin typeface="Franklin Gothic"/>
                <a:cs typeface="Calibri"/>
              </a:rPr>
              <a:t> </a:t>
            </a:r>
            <a:r>
              <a:rPr lang="pt-BR" sz="2400" b="1" dirty="0">
                <a:solidFill>
                  <a:schemeClr val="bg1"/>
                </a:solidFill>
                <a:latin typeface="Franklin Gothic"/>
                <a:cs typeface="Calibri"/>
              </a:rPr>
              <a:t>CINEMA</a:t>
            </a:r>
            <a:r>
              <a:rPr lang="pt-BR" sz="2800" b="1" dirty="0">
                <a:solidFill>
                  <a:schemeClr val="bg1"/>
                </a:solidFill>
                <a:latin typeface="Franklin Gothic"/>
                <a:cs typeface="Calibri"/>
              </a:rPr>
              <a:t>.</a:t>
            </a:r>
            <a:endParaRPr lang="pt-BR" dirty="0">
              <a:solidFill>
                <a:schemeClr val="bg1"/>
              </a:solidFill>
            </a:endParaRPr>
          </a:p>
          <a:p>
            <a:endParaRPr lang="pt-BR" sz="2800" b="1" dirty="0">
              <a:solidFill>
                <a:srgbClr val="FFFFFF"/>
              </a:solidFill>
              <a:latin typeface="Franklin Gothic"/>
              <a:cs typeface="Calibri"/>
            </a:endParaRPr>
          </a:p>
          <a:p>
            <a:endParaRPr lang="pt-BR" sz="2800" b="1" dirty="0">
              <a:solidFill>
                <a:srgbClr val="FFFFFF"/>
              </a:solidFill>
              <a:latin typeface="Franklin Gothic"/>
              <a:cs typeface="Calibri"/>
            </a:endParaRPr>
          </a:p>
          <a:p>
            <a:endParaRPr lang="pt-BR" sz="2800" b="1" dirty="0">
              <a:latin typeface="Franklin Gothic"/>
              <a:cs typeface="Calibri"/>
            </a:endParaRPr>
          </a:p>
          <a:p>
            <a:endParaRPr lang="pt-BR" sz="3200" b="1" dirty="0">
              <a:latin typeface="Franklin Gothic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936939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8">
            <a:extLst>
              <a:ext uri="{FF2B5EF4-FFF2-40B4-BE49-F238E27FC236}">
                <a16:creationId xmlns:a16="http://schemas.microsoft.com/office/drawing/2014/main" xmlns="" id="{A54EB860-041F-E461-E58C-7417D371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0670" y="4332"/>
            <a:ext cx="12304484" cy="6849337"/>
          </a:xfrm>
          <a:prstGeom prst="rect">
            <a:avLst/>
          </a:prstGeom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xmlns="" id="{FDAAB116-4E77-464A-1A90-6F518EE7E68A}"/>
              </a:ext>
            </a:extLst>
          </p:cNvPr>
          <p:cNvSpPr/>
          <p:nvPr/>
        </p:nvSpPr>
        <p:spPr>
          <a:xfrm>
            <a:off x="-1361" y="7711"/>
            <a:ext cx="9388926" cy="6858000"/>
          </a:xfrm>
          <a:prstGeom prst="rtTriangle">
            <a:avLst/>
          </a:prstGeom>
          <a:solidFill>
            <a:srgbClr val="914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xmlns="" id="{4C5867B7-1294-6A70-5D34-CFB38228AC75}"/>
              </a:ext>
            </a:extLst>
          </p:cNvPr>
          <p:cNvSpPr txBox="1"/>
          <p:nvPr/>
        </p:nvSpPr>
        <p:spPr>
          <a:xfrm>
            <a:off x="54428" y="3120571"/>
            <a:ext cx="7375071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Atualmente, no </a:t>
            </a:r>
            <a:r>
              <a:rPr lang="pt-BR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Brasil,</a:t>
            </a:r>
            <a:r>
              <a:rPr lang="pt-BR" sz="2800" b="1" dirty="0">
                <a:latin typeface="Franklin Gothic"/>
              </a:rPr>
              <a:t> </a:t>
            </a:r>
          </a:p>
          <a:p>
            <a:r>
              <a:rPr lang="pt-B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Existem</a:t>
            </a:r>
            <a:r>
              <a:rPr lang="pt-BR" sz="2800" b="1" dirty="0">
                <a:latin typeface="Franklin Gothic"/>
              </a:rPr>
              <a:t> </a:t>
            </a:r>
            <a:r>
              <a:rPr lang="pt-BR" sz="2800" b="1" dirty="0">
                <a:solidFill>
                  <a:schemeClr val="bg1"/>
                </a:solidFill>
                <a:latin typeface="Franklin Gothic"/>
              </a:rPr>
              <a:t>34 INSTITUIÇÕES</a:t>
            </a:r>
          </a:p>
          <a:p>
            <a:r>
              <a:rPr lang="pt-B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Profissionalizantes no meio do</a:t>
            </a:r>
          </a:p>
          <a:p>
            <a:r>
              <a:rPr lang="pt-BR" sz="2800" b="1" dirty="0">
                <a:solidFill>
                  <a:schemeClr val="bg1"/>
                </a:solidFill>
                <a:latin typeface="Franklin Gothic"/>
              </a:rPr>
              <a:t>CINEMA/AUDIOVISUAL. </a:t>
            </a:r>
            <a:r>
              <a:rPr lang="pt-B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Existe o</a:t>
            </a:r>
            <a:r>
              <a:rPr lang="pt-BR" sz="2800" b="1" dirty="0">
                <a:latin typeface="Franklin Gothic"/>
              </a:rPr>
              <a:t> </a:t>
            </a:r>
          </a:p>
          <a:p>
            <a:r>
              <a:rPr lang="pt-B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Plano de futura</a:t>
            </a:r>
            <a:r>
              <a:rPr lang="pt-BR" sz="2800" b="1" dirty="0">
                <a:latin typeface="Franklin Gothic"/>
              </a:rPr>
              <a:t> </a:t>
            </a:r>
            <a:r>
              <a:rPr lang="pt-BR" sz="2800" b="1" dirty="0">
                <a:solidFill>
                  <a:schemeClr val="bg1"/>
                </a:solidFill>
                <a:latin typeface="Franklin Gothic"/>
              </a:rPr>
              <a:t>PARCERIA </a:t>
            </a:r>
            <a:r>
              <a:rPr lang="pt-B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com essas</a:t>
            </a:r>
          </a:p>
          <a:p>
            <a:r>
              <a:rPr lang="pt-B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Instituições para facilitar o lançamento</a:t>
            </a:r>
            <a:r>
              <a:rPr lang="pt-BR" sz="2800" b="1" dirty="0">
                <a:latin typeface="Franklin Gothic"/>
              </a:rPr>
              <a:t> </a:t>
            </a:r>
            <a:r>
              <a:rPr lang="pt-B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de</a:t>
            </a:r>
            <a:r>
              <a:rPr lang="pt-BR" sz="2800" b="1" dirty="0">
                <a:latin typeface="Franklin Gothic"/>
              </a:rPr>
              <a:t> </a:t>
            </a:r>
            <a:r>
              <a:rPr lang="pt-BR" sz="2800" b="1" dirty="0">
                <a:solidFill>
                  <a:schemeClr val="bg1"/>
                </a:solidFill>
                <a:latin typeface="Franklin Gothic"/>
              </a:rPr>
              <a:t>ALUNOS</a:t>
            </a:r>
            <a:r>
              <a:rPr lang="pt-BR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 no</a:t>
            </a:r>
            <a:r>
              <a:rPr lang="pt-BR" sz="2800" b="1" dirty="0">
                <a:latin typeface="Franklin Gothic"/>
              </a:rPr>
              <a:t> </a:t>
            </a:r>
            <a:r>
              <a:rPr lang="pt-BR" sz="2800" b="1" dirty="0">
                <a:solidFill>
                  <a:schemeClr val="bg1"/>
                </a:solidFill>
                <a:latin typeface="Franklin Gothic"/>
              </a:rPr>
              <a:t>MERCADO DE TRABALHO</a:t>
            </a:r>
          </a:p>
        </p:txBody>
      </p:sp>
    </p:spTree>
    <p:extLst>
      <p:ext uri="{BB962C8B-B14F-4D97-AF65-F5344CB8AC3E}">
        <p14:creationId xmlns:p14="http://schemas.microsoft.com/office/powerpoint/2010/main" val="2954741838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xmlns="" id="{B12C180E-0263-D370-7168-946B1D23AA2E}"/>
              </a:ext>
            </a:extLst>
          </p:cNvPr>
          <p:cNvSpPr/>
          <p:nvPr/>
        </p:nvSpPr>
        <p:spPr>
          <a:xfrm>
            <a:off x="-3628" y="-3628"/>
            <a:ext cx="12191999" cy="6857999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D03BD7D5-ECF0-EBEB-71C4-6407A33E6FC4}"/>
              </a:ext>
            </a:extLst>
          </p:cNvPr>
          <p:cNvSpPr/>
          <p:nvPr/>
        </p:nvSpPr>
        <p:spPr>
          <a:xfrm>
            <a:off x="-3629" y="908"/>
            <a:ext cx="4635500" cy="6857999"/>
          </a:xfrm>
          <a:prstGeom prst="rect">
            <a:avLst/>
          </a:prstGeom>
          <a:solidFill>
            <a:srgbClr val="9140CF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CB28797E-5DEC-D31C-1187-7AB6C2130423}"/>
              </a:ext>
            </a:extLst>
          </p:cNvPr>
          <p:cNvSpPr txBox="1"/>
          <p:nvPr/>
        </p:nvSpPr>
        <p:spPr>
          <a:xfrm>
            <a:off x="152700" y="374952"/>
            <a:ext cx="5142313" cy="62786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EXEMPLOS</a:t>
            </a:r>
          </a:p>
          <a:p>
            <a:r>
              <a:rPr lang="pt-BR" sz="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DE</a:t>
            </a:r>
          </a:p>
          <a:p>
            <a:r>
              <a:rPr lang="pt-BR" sz="6600" b="1" dirty="0" smtClean="0">
                <a:solidFill>
                  <a:schemeClr val="bg1"/>
                </a:solidFill>
                <a:latin typeface="Franklin Gothic"/>
              </a:rPr>
              <a:t>FILMES</a:t>
            </a:r>
            <a:endParaRPr lang="pt-BR" sz="6600" b="1" dirty="0">
              <a:solidFill>
                <a:schemeClr val="bg1"/>
              </a:solidFill>
              <a:latin typeface="Franklin Gothic"/>
            </a:endParaRPr>
          </a:p>
          <a:p>
            <a:r>
              <a:rPr lang="pt-BR" sz="6600" b="1" dirty="0">
                <a:solidFill>
                  <a:schemeClr val="bg1"/>
                </a:solidFill>
                <a:latin typeface="Franklin Gothic"/>
              </a:rPr>
              <a:t>INDEPEN</a:t>
            </a:r>
          </a:p>
          <a:p>
            <a:r>
              <a:rPr lang="pt-BR" sz="6600" b="1" dirty="0">
                <a:solidFill>
                  <a:schemeClr val="bg1"/>
                </a:solidFill>
                <a:latin typeface="Franklin Gothic"/>
              </a:rPr>
              <a:t>DENTES:</a:t>
            </a:r>
          </a:p>
          <a:p>
            <a:endParaRPr lang="pt-BR" sz="7200" b="1" dirty="0">
              <a:solidFill>
                <a:schemeClr val="bg1"/>
              </a:solidFill>
              <a:latin typeface="Franklin Gothic"/>
            </a:endParaRPr>
          </a:p>
        </p:txBody>
      </p:sp>
      <p:pic>
        <p:nvPicPr>
          <p:cNvPr id="7" name="Imagem 7" descr="Homens de terno e gravata&#10;&#10;Descrição gerada automaticamente">
            <a:extLst>
              <a:ext uri="{FF2B5EF4-FFF2-40B4-BE49-F238E27FC236}">
                <a16:creationId xmlns:a16="http://schemas.microsoft.com/office/drawing/2014/main" xmlns="" id="{49958ED2-CC19-E38D-FB4D-4BB526C74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2567" y="-84047"/>
            <a:ext cx="12349842" cy="7015512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BAD18C6F-0FFE-9C03-0F60-04E98E717BCD}"/>
              </a:ext>
            </a:extLst>
          </p:cNvPr>
          <p:cNvSpPr/>
          <p:nvPr/>
        </p:nvSpPr>
        <p:spPr>
          <a:xfrm>
            <a:off x="4631871" y="-3629"/>
            <a:ext cx="244928" cy="6857999"/>
          </a:xfrm>
          <a:prstGeom prst="rect">
            <a:avLst/>
          </a:prstGeom>
          <a:solidFill>
            <a:srgbClr val="914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720045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xmlns="" id="{B12C180E-0263-D370-7168-946B1D23AA2E}"/>
              </a:ext>
            </a:extLst>
          </p:cNvPr>
          <p:cNvSpPr/>
          <p:nvPr/>
        </p:nvSpPr>
        <p:spPr>
          <a:xfrm>
            <a:off x="32658" y="-3628"/>
            <a:ext cx="12191999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D03BD7D5-ECF0-EBEB-71C4-6407A33E6FC4}"/>
              </a:ext>
            </a:extLst>
          </p:cNvPr>
          <p:cNvSpPr/>
          <p:nvPr/>
        </p:nvSpPr>
        <p:spPr>
          <a:xfrm>
            <a:off x="-3629" y="-3628"/>
            <a:ext cx="4635500" cy="6857999"/>
          </a:xfrm>
          <a:prstGeom prst="rect">
            <a:avLst/>
          </a:prstGeom>
          <a:solidFill>
            <a:srgbClr val="9140CF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CB28797E-5DEC-D31C-1187-7AB6C2130423}"/>
              </a:ext>
            </a:extLst>
          </p:cNvPr>
          <p:cNvSpPr txBox="1"/>
          <p:nvPr/>
        </p:nvSpPr>
        <p:spPr>
          <a:xfrm>
            <a:off x="7846785" y="290285"/>
            <a:ext cx="4599214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sz="6600" b="1" dirty="0">
              <a:solidFill>
                <a:srgbClr val="000000"/>
              </a:solidFill>
              <a:latin typeface="Franklin Gothic"/>
            </a:endParaRPr>
          </a:p>
          <a:p>
            <a:endParaRPr lang="pt-BR" sz="7200" b="1" dirty="0">
              <a:solidFill>
                <a:schemeClr val="bg1"/>
              </a:solidFill>
              <a:latin typeface="Franklin Gothic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BAD18C6F-0FFE-9C03-0F60-04E98E717BCD}"/>
              </a:ext>
            </a:extLst>
          </p:cNvPr>
          <p:cNvSpPr/>
          <p:nvPr/>
        </p:nvSpPr>
        <p:spPr>
          <a:xfrm>
            <a:off x="4631871" y="-3629"/>
            <a:ext cx="244928" cy="6857999"/>
          </a:xfrm>
          <a:prstGeom prst="rect">
            <a:avLst/>
          </a:prstGeom>
          <a:solidFill>
            <a:srgbClr val="914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2" descr="Uma imagem contendo fonte, vidro&#10;&#10;Descrição gerada automaticamente">
            <a:extLst>
              <a:ext uri="{FF2B5EF4-FFF2-40B4-BE49-F238E27FC236}">
                <a16:creationId xmlns:a16="http://schemas.microsoft.com/office/drawing/2014/main" xmlns="" id="{EBA60200-3546-16D7-8936-E14A78885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272" y="1814"/>
            <a:ext cx="4581956" cy="685437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20E35A66-231B-C2A1-CCAA-0ED46DDF7D98}"/>
              </a:ext>
            </a:extLst>
          </p:cNvPr>
          <p:cNvSpPr txBox="1"/>
          <p:nvPr/>
        </p:nvSpPr>
        <p:spPr>
          <a:xfrm>
            <a:off x="36285" y="1396999"/>
            <a:ext cx="4680857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8000" b="1" dirty="0">
                <a:solidFill>
                  <a:schemeClr val="bg1"/>
                </a:solidFill>
                <a:latin typeface="Franklin Gothic"/>
              </a:rPr>
              <a:t>DONNIE</a:t>
            </a:r>
            <a:endParaRPr lang="pt-BR" b="1">
              <a:solidFill>
                <a:schemeClr val="bg1"/>
              </a:solidFill>
              <a:latin typeface="Franklin Gothic"/>
            </a:endParaRPr>
          </a:p>
          <a:p>
            <a:r>
              <a:rPr lang="pt-BR" sz="8000" b="1" dirty="0">
                <a:solidFill>
                  <a:schemeClr val="bg1"/>
                </a:solidFill>
                <a:latin typeface="Franklin Gothic"/>
              </a:rPr>
              <a:t>DARKO</a:t>
            </a:r>
          </a:p>
          <a:p>
            <a:r>
              <a:rPr lang="pt-BR" sz="8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(2003)</a:t>
            </a:r>
          </a:p>
        </p:txBody>
      </p:sp>
    </p:spTree>
    <p:extLst>
      <p:ext uri="{BB962C8B-B14F-4D97-AF65-F5344CB8AC3E}">
        <p14:creationId xmlns:p14="http://schemas.microsoft.com/office/powerpoint/2010/main" val="42079523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xmlns="" id="{B12C180E-0263-D370-7168-946B1D23AA2E}"/>
              </a:ext>
            </a:extLst>
          </p:cNvPr>
          <p:cNvSpPr/>
          <p:nvPr/>
        </p:nvSpPr>
        <p:spPr>
          <a:xfrm>
            <a:off x="32658" y="-3628"/>
            <a:ext cx="12191999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D03BD7D5-ECF0-EBEB-71C4-6407A33E6FC4}"/>
              </a:ext>
            </a:extLst>
          </p:cNvPr>
          <p:cNvSpPr/>
          <p:nvPr/>
        </p:nvSpPr>
        <p:spPr>
          <a:xfrm>
            <a:off x="-3629" y="5443"/>
            <a:ext cx="4635500" cy="6857999"/>
          </a:xfrm>
          <a:prstGeom prst="rect">
            <a:avLst/>
          </a:prstGeom>
          <a:solidFill>
            <a:srgbClr val="9140CF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CB28797E-5DEC-D31C-1187-7AB6C2130423}"/>
              </a:ext>
            </a:extLst>
          </p:cNvPr>
          <p:cNvSpPr txBox="1"/>
          <p:nvPr/>
        </p:nvSpPr>
        <p:spPr>
          <a:xfrm>
            <a:off x="7846785" y="290285"/>
            <a:ext cx="4599214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sz="6600" b="1" dirty="0">
              <a:solidFill>
                <a:srgbClr val="000000"/>
              </a:solidFill>
              <a:latin typeface="Franklin Gothic"/>
            </a:endParaRPr>
          </a:p>
          <a:p>
            <a:endParaRPr lang="pt-BR" sz="7200" b="1" dirty="0">
              <a:solidFill>
                <a:schemeClr val="bg1"/>
              </a:solidFill>
              <a:latin typeface="Franklin Gothic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BAD18C6F-0FFE-9C03-0F60-04E98E717BCD}"/>
              </a:ext>
            </a:extLst>
          </p:cNvPr>
          <p:cNvSpPr/>
          <p:nvPr/>
        </p:nvSpPr>
        <p:spPr>
          <a:xfrm>
            <a:off x="4631871" y="-3629"/>
            <a:ext cx="244928" cy="6857999"/>
          </a:xfrm>
          <a:prstGeom prst="rect">
            <a:avLst/>
          </a:prstGeom>
          <a:solidFill>
            <a:srgbClr val="914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20E35A66-231B-C2A1-CCAA-0ED46DDF7D98}"/>
              </a:ext>
            </a:extLst>
          </p:cNvPr>
          <p:cNvSpPr txBox="1"/>
          <p:nvPr/>
        </p:nvSpPr>
        <p:spPr>
          <a:xfrm>
            <a:off x="0" y="563778"/>
            <a:ext cx="5003548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8000" b="1" dirty="0">
                <a:solidFill>
                  <a:schemeClr val="bg1"/>
                </a:solidFill>
                <a:latin typeface="Franklin Gothic"/>
              </a:rPr>
              <a:t>REQUIEM</a:t>
            </a:r>
          </a:p>
          <a:p>
            <a:r>
              <a:rPr lang="pt-BR" sz="8000" b="1" dirty="0">
                <a:solidFill>
                  <a:schemeClr val="bg1"/>
                </a:solidFill>
                <a:latin typeface="Franklin Gothic"/>
              </a:rPr>
              <a:t>FOR A </a:t>
            </a:r>
          </a:p>
          <a:p>
            <a:r>
              <a:rPr lang="pt-BR" sz="8000" b="1" dirty="0">
                <a:solidFill>
                  <a:schemeClr val="bg1"/>
                </a:solidFill>
                <a:latin typeface="Franklin Gothic"/>
              </a:rPr>
              <a:t>DREAM</a:t>
            </a:r>
          </a:p>
          <a:p>
            <a:r>
              <a:rPr lang="pt-BR" sz="8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(2000)</a:t>
            </a:r>
          </a:p>
        </p:txBody>
      </p:sp>
      <p:pic>
        <p:nvPicPr>
          <p:cNvPr id="7" name="Imagem 8" descr="Uma imagem contendo Logotipo&#10;&#10;Descrição gerada automaticamente">
            <a:extLst>
              <a:ext uri="{FF2B5EF4-FFF2-40B4-BE49-F238E27FC236}">
                <a16:creationId xmlns:a16="http://schemas.microsoft.com/office/drawing/2014/main" xmlns="" id="{67E7DEF0-BD82-6B5E-7873-0120DA1C3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258" y="1815"/>
            <a:ext cx="4566556" cy="685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2748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xmlns="" id="{B12C180E-0263-D370-7168-946B1D23AA2E}"/>
              </a:ext>
            </a:extLst>
          </p:cNvPr>
          <p:cNvSpPr/>
          <p:nvPr/>
        </p:nvSpPr>
        <p:spPr>
          <a:xfrm>
            <a:off x="32658" y="-3628"/>
            <a:ext cx="12191999" cy="6857999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D03BD7D5-ECF0-EBEB-71C4-6407A33E6FC4}"/>
              </a:ext>
            </a:extLst>
          </p:cNvPr>
          <p:cNvSpPr/>
          <p:nvPr/>
        </p:nvSpPr>
        <p:spPr>
          <a:xfrm>
            <a:off x="-3629" y="5443"/>
            <a:ext cx="4635500" cy="6857999"/>
          </a:xfrm>
          <a:prstGeom prst="rect">
            <a:avLst/>
          </a:prstGeom>
          <a:solidFill>
            <a:srgbClr val="9140CF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CB28797E-5DEC-D31C-1187-7AB6C2130423}"/>
              </a:ext>
            </a:extLst>
          </p:cNvPr>
          <p:cNvSpPr txBox="1"/>
          <p:nvPr/>
        </p:nvSpPr>
        <p:spPr>
          <a:xfrm>
            <a:off x="7846785" y="290285"/>
            <a:ext cx="4599214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sz="6600" b="1" dirty="0">
              <a:solidFill>
                <a:srgbClr val="000000"/>
              </a:solidFill>
              <a:latin typeface="Franklin Gothic"/>
            </a:endParaRPr>
          </a:p>
          <a:p>
            <a:endParaRPr lang="pt-BR" sz="7200" b="1" dirty="0">
              <a:solidFill>
                <a:schemeClr val="bg1"/>
              </a:solidFill>
              <a:latin typeface="Franklin Gothic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BAD18C6F-0FFE-9C03-0F60-04E98E717BCD}"/>
              </a:ext>
            </a:extLst>
          </p:cNvPr>
          <p:cNvSpPr/>
          <p:nvPr/>
        </p:nvSpPr>
        <p:spPr>
          <a:xfrm>
            <a:off x="4631871" y="-3629"/>
            <a:ext cx="244928" cy="6857999"/>
          </a:xfrm>
          <a:prstGeom prst="rect">
            <a:avLst/>
          </a:prstGeom>
          <a:solidFill>
            <a:srgbClr val="914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20E35A66-231B-C2A1-CCAA-0ED46DDF7D98}"/>
              </a:ext>
            </a:extLst>
          </p:cNvPr>
          <p:cNvSpPr txBox="1"/>
          <p:nvPr/>
        </p:nvSpPr>
        <p:spPr>
          <a:xfrm>
            <a:off x="-1" y="1533071"/>
            <a:ext cx="4680857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8000" b="1" dirty="0">
                <a:solidFill>
                  <a:schemeClr val="bg1"/>
                </a:solidFill>
                <a:latin typeface="Franklin Gothic"/>
              </a:rPr>
              <a:t>PULP</a:t>
            </a:r>
          </a:p>
          <a:p>
            <a:r>
              <a:rPr lang="pt-BR" sz="8000" b="1" dirty="0">
                <a:solidFill>
                  <a:schemeClr val="bg1"/>
                </a:solidFill>
                <a:latin typeface="Franklin Gothic"/>
              </a:rPr>
              <a:t>FICTION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sz="8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(1995)</a:t>
            </a:r>
          </a:p>
        </p:txBody>
      </p:sp>
      <p:pic>
        <p:nvPicPr>
          <p:cNvPr id="9" name="Imagem 9">
            <a:extLst>
              <a:ext uri="{FF2B5EF4-FFF2-40B4-BE49-F238E27FC236}">
                <a16:creationId xmlns:a16="http://schemas.microsoft.com/office/drawing/2014/main" xmlns="" id="{88074C80-32BC-4ECA-EE6E-538F8ED6C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414" y="11626"/>
            <a:ext cx="4702627" cy="685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5207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xmlns="" id="{B12C180E-0263-D370-7168-946B1D23AA2E}"/>
              </a:ext>
            </a:extLst>
          </p:cNvPr>
          <p:cNvSpPr/>
          <p:nvPr/>
        </p:nvSpPr>
        <p:spPr>
          <a:xfrm>
            <a:off x="-87623" y="3631"/>
            <a:ext cx="12228284" cy="6857999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D03BD7D5-ECF0-EBEB-71C4-6407A33E6FC4}"/>
              </a:ext>
            </a:extLst>
          </p:cNvPr>
          <p:cNvSpPr/>
          <p:nvPr/>
        </p:nvSpPr>
        <p:spPr>
          <a:xfrm>
            <a:off x="6391729" y="1"/>
            <a:ext cx="5479934" cy="6857999"/>
          </a:xfrm>
          <a:prstGeom prst="rect">
            <a:avLst/>
          </a:prstGeom>
          <a:solidFill>
            <a:srgbClr val="9140CF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CB28797E-5DEC-D31C-1187-7AB6C2130423}"/>
              </a:ext>
            </a:extLst>
          </p:cNvPr>
          <p:cNvSpPr txBox="1"/>
          <p:nvPr/>
        </p:nvSpPr>
        <p:spPr>
          <a:xfrm>
            <a:off x="7846785" y="290285"/>
            <a:ext cx="4599214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sz="6600" b="1" dirty="0">
              <a:solidFill>
                <a:srgbClr val="000000"/>
              </a:solidFill>
              <a:latin typeface="Franklin Gothic"/>
            </a:endParaRPr>
          </a:p>
          <a:p>
            <a:endParaRPr lang="pt-BR" sz="7200" b="1" dirty="0">
              <a:solidFill>
                <a:schemeClr val="bg1"/>
              </a:solidFill>
              <a:latin typeface="Franklin Gothic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BAD18C6F-0FFE-9C03-0F60-04E98E717BCD}"/>
              </a:ext>
            </a:extLst>
          </p:cNvPr>
          <p:cNvSpPr/>
          <p:nvPr/>
        </p:nvSpPr>
        <p:spPr>
          <a:xfrm>
            <a:off x="7344228" y="-3629"/>
            <a:ext cx="244928" cy="6857999"/>
          </a:xfrm>
          <a:prstGeom prst="rect">
            <a:avLst/>
          </a:prstGeom>
          <a:solidFill>
            <a:srgbClr val="9140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20E35A66-231B-C2A1-CCAA-0ED46DDF7D98}"/>
              </a:ext>
            </a:extLst>
          </p:cNvPr>
          <p:cNvSpPr txBox="1"/>
          <p:nvPr/>
        </p:nvSpPr>
        <p:spPr>
          <a:xfrm>
            <a:off x="6569561" y="205225"/>
            <a:ext cx="5302102" cy="57029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5400" b="1" dirty="0">
                <a:solidFill>
                  <a:schemeClr val="bg1"/>
                </a:solidFill>
                <a:latin typeface="Franklin Gothic"/>
              </a:rPr>
              <a:t>Com o objetivo</a:t>
            </a:r>
            <a:endParaRPr lang="pt-BR" sz="8000" b="1" dirty="0">
              <a:solidFill>
                <a:schemeClr val="bg1"/>
              </a:solidFill>
              <a:latin typeface="Franklin Gothic"/>
            </a:endParaRPr>
          </a:p>
          <a:p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De trazer uma </a:t>
            </a:r>
          </a:p>
          <a:p>
            <a:r>
              <a:rPr lang="pt-BR" sz="4400" b="1" dirty="0">
                <a:solidFill>
                  <a:schemeClr val="bg1"/>
                </a:solidFill>
                <a:latin typeface="Franklin Gothic"/>
              </a:rPr>
              <a:t>Plataforma </a:t>
            </a:r>
          </a:p>
          <a:p>
            <a:r>
              <a:rPr lang="pt-BR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INTERNACIONAL</a:t>
            </a:r>
          </a:p>
          <a:p>
            <a:r>
              <a:rPr lang="pt-BR" sz="4800" b="1" dirty="0">
                <a:solidFill>
                  <a:schemeClr val="bg1"/>
                </a:solidFill>
                <a:latin typeface="Franklin Gothic"/>
              </a:rPr>
              <a:t>Seria obrigatório</a:t>
            </a:r>
          </a:p>
          <a:p>
            <a:r>
              <a:rPr lang="pt-BR" sz="4800" b="1" dirty="0">
                <a:solidFill>
                  <a:schemeClr val="bg1"/>
                </a:solidFill>
                <a:latin typeface="Franklin Gothic"/>
              </a:rPr>
              <a:t>A legenda em </a:t>
            </a:r>
          </a:p>
          <a:p>
            <a:r>
              <a:rPr lang="pt-BR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INGLÊS</a:t>
            </a:r>
            <a:r>
              <a:rPr lang="pt-BR" sz="3600" b="1" dirty="0">
                <a:solidFill>
                  <a:schemeClr val="bg1"/>
                </a:solidFill>
                <a:latin typeface="Franklin Gothic"/>
              </a:rPr>
              <a:t> e </a:t>
            </a:r>
            <a:r>
              <a:rPr lang="pt-BR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ranklin Gothic"/>
              </a:rPr>
              <a:t>PORTUGUÊS</a:t>
            </a:r>
          </a:p>
          <a:p>
            <a:r>
              <a:rPr lang="pt-BR" sz="3600" b="1" dirty="0">
                <a:solidFill>
                  <a:schemeClr val="bg1"/>
                </a:solidFill>
                <a:latin typeface="Franklin Gothic"/>
              </a:rPr>
              <a:t>Do projeto.</a:t>
            </a:r>
          </a:p>
        </p:txBody>
      </p:sp>
      <p:pic>
        <p:nvPicPr>
          <p:cNvPr id="2" name="Imagem 6" descr="Ícone&#10;&#10;Descrição gerada automaticamente">
            <a:extLst>
              <a:ext uri="{FF2B5EF4-FFF2-40B4-BE49-F238E27FC236}">
                <a16:creationId xmlns:a16="http://schemas.microsoft.com/office/drawing/2014/main" xmlns="" id="{34A5ECC0-D12B-A7BA-9421-1D206975E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472" y="1066329"/>
            <a:ext cx="4702628" cy="47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68786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127</Words>
  <Application>Microsoft Office PowerPoint</Application>
  <PresentationFormat>Widescreen</PresentationFormat>
  <Paragraphs>60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1" baseType="lpstr">
      <vt:lpstr>MS Gothic</vt:lpstr>
      <vt:lpstr>Arial</vt:lpstr>
      <vt:lpstr>Calibri</vt:lpstr>
      <vt:lpstr>Calibri Light</vt:lpstr>
      <vt:lpstr>Franklin Gothic</vt:lpstr>
      <vt:lpstr>Lucida Sans Unicode</vt:lpstr>
      <vt:lpstr>Verdana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Um breve modelo do site :</vt:lpstr>
      <vt:lpstr> Obrigado por assistir 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Power</cp:lastModifiedBy>
  <cp:revision>856</cp:revision>
  <dcterms:created xsi:type="dcterms:W3CDTF">2022-10-05T18:14:36Z</dcterms:created>
  <dcterms:modified xsi:type="dcterms:W3CDTF">2022-11-15T01:27:49Z</dcterms:modified>
</cp:coreProperties>
</file>

<file path=docProps/thumbnail.jpeg>
</file>